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6623EC-4800-4FDE-8265-60940BE06073}">
  <a:tblStyle styleId="{F06623EC-4800-4FDE-8265-60940BE060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bf3aefdbbcdab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6bf3aefdbbcdab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83856550a53bf7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083856550a53bf7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c48b37a44d904b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c48b37a44d904b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1997872447fc7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1997872447fc7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83856550a53bf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083856550a53bf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83856550a53bf7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083856550a53bf7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1997872447fc7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1997872447fc7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6bf3aefdbbcdab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6bf3aefdbbcdab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dd06fb1728936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dd06fb1728936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dd06fb1728936c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dd06fb1728936c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c48b37a44d904b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c48b37a44d904b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bf3aefdbbcdab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bf3aefdbbcdab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bf3aefdbbcdab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6bf3aefdbbcdab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bf3aefdbbcdab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bf3aefdbbcdab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12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14.jpg"/><Relationship Id="rId6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063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61963" y="3115716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WCBC Annual Business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5, 2024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608" y="433927"/>
            <a:ext cx="1623325" cy="1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573575" y="367386"/>
            <a:ext cx="6146700" cy="6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Thanks to Our 2023 Volunteers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713297" y="1214682"/>
            <a:ext cx="1552500" cy="32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Tom Brazill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Jeff Bricker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Diane Burns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Deanna Cain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Gary Cain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Bob Conley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Jaymi Cook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Christine Cornish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Kim Corrigan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Mary Cressman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Brian Donovan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Brian Dougherty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Bill Ebbott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Barb Gallagher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Jay Gallagher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Larry Galpin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Karl Hassler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JW Haupt</a:t>
            </a:r>
            <a:endParaRPr sz="1150"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 rotWithShape="1">
          <a:blip r:embed="rId4">
            <a:alphaModFix/>
          </a:blip>
          <a:srcRect b="0" l="0" r="8020" t="0"/>
          <a:stretch/>
        </p:blipFill>
        <p:spPr>
          <a:xfrm>
            <a:off x="5460925" y="1277925"/>
            <a:ext cx="3598550" cy="293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2490135" y="1193813"/>
            <a:ext cx="1623900" cy="3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April Hogan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Tom Hunnum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Carol Ireland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Denise Johnson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Randy Kunkle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Mike Katz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Rita Law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Don Lyons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Lonni Lehman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Holly Maddams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Carol MacQueen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Robert McBride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Stephanie McBride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Ceci </a:t>
            </a:r>
            <a:r>
              <a:rPr lang="en" sz="1100">
                <a:solidFill>
                  <a:schemeClr val="dk1"/>
                </a:solidFill>
              </a:rPr>
              <a:t>McCormick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John McCormick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Jeff Miller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Suzanne Mitchell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Ed McNulty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4114027" y="1193829"/>
            <a:ext cx="14394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Susan McNulty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Dinesh Mistry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Glenn Nichols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Thalia Pappas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Rahul Patil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Yvonne Patterson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Jeff Phillips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Ty Phillips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Jamie Plower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Frank Romedio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José Rodríguez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Brigitte Sheehan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Jay Sladewski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Gail Schneiders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Carl Stevens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Bob Stover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James Wilson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370075"/>
            <a:ext cx="74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Ride Leaders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4">
            <a:alphaModFix/>
          </a:blip>
          <a:srcRect b="12562" l="3792" r="53406" t="3628"/>
          <a:stretch/>
        </p:blipFill>
        <p:spPr>
          <a:xfrm>
            <a:off x="3734043" y="1269475"/>
            <a:ext cx="1667449" cy="326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873264" y="1222295"/>
            <a:ext cx="23481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Ride Leader                 #</a:t>
            </a:r>
            <a:endParaRPr b="1"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 Donovan		41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Jay Gallagher		35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 Karani		32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 Ebbott		         31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Wilde		         30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JW Haupt		         30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Natalie Zemaitis		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Rita Law		         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 Broscious		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 Albin	           	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Ciancio		17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 Manlove		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Mary Cressman		11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 Bricker	           	10</a:t>
            </a:r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5914171" y="1116551"/>
            <a:ext cx="23481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Ride Leader                 #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Barb Gallagher	         7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Tom Brazil	                  	7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Jon Ripson	          	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Holly Maddams		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Jose </a:t>
            </a:r>
            <a:r>
              <a:rPr lang="en">
                <a:solidFill>
                  <a:schemeClr val="dk1"/>
                </a:solidFill>
              </a:rPr>
              <a:t>Rodriguez</a:t>
            </a:r>
            <a:r>
              <a:rPr lang="en">
                <a:solidFill>
                  <a:schemeClr val="dk1"/>
                </a:solidFill>
              </a:rPr>
              <a:t>		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Mark Hitchcock		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George Holoman		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Richard Fernandes	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Deanna Cain		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Dan O'Hara		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Glenn Nichols		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Jaymi Cook		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Stephen Arnold		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Jeremy Butler		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Franz Kappel		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587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Ride Event Coordinators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578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 Donovan			Icicle Metric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Fred Hartman			Doublecross Metric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Bill Ebbott				50th Anniversary Tour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Bill Ebbott				Shorefire Century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Dinesh Mistry			Savage Century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253" y="678197"/>
            <a:ext cx="996832" cy="7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3250" y="1466673"/>
            <a:ext cx="996824" cy="92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3250" y="3210825"/>
            <a:ext cx="1019526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4069" y="3850489"/>
            <a:ext cx="1017902" cy="7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b="0" l="35950" r="39007" t="69839"/>
          <a:stretch/>
        </p:blipFill>
        <p:spPr>
          <a:xfrm>
            <a:off x="6402713" y="2455675"/>
            <a:ext cx="1017898" cy="688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73132"/>
            <a:ext cx="74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WCBC Proposed Election Slate</a:t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25"/>
          <p:cNvGraphicFramePr/>
          <p:nvPr/>
        </p:nvGraphicFramePr>
        <p:xfrm>
          <a:off x="2608743" y="11414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{F06623EC-4800-4FDE-8265-60940BE06073}</a:tableStyleId>
              </a:tblPr>
              <a:tblGrid>
                <a:gridCol w="1941125"/>
                <a:gridCol w="3721875"/>
              </a:tblGrid>
              <a:tr h="3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Deanna Cain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President/Communications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Bill Ebbott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VP/Major Ride Director/Shorefire Chair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Marty Lessner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Treasurer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Brian </a:t>
                      </a:r>
                      <a:r>
                        <a:rPr lang="en" sz="1300"/>
                        <a:t>Donovan 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Icicle </a:t>
                      </a:r>
                      <a:r>
                        <a:rPr lang="en" sz="1300"/>
                        <a:t>Chair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Fred Hartman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Doublecross </a:t>
                      </a:r>
                      <a:r>
                        <a:rPr lang="en" sz="1300"/>
                        <a:t>Chair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Mike Katz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Safety &amp; Education Chair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TBA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Ride Captain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TBA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Social Group Activities Chair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Dinesh Mistry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Savage</a:t>
                      </a:r>
                      <a:r>
                        <a:rPr lang="en" sz="1300"/>
                        <a:t> Chair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Allison Wong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Webmaster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236749" y="138260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1359" y="2275940"/>
            <a:ext cx="3969514" cy="192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b="8306" l="24669" r="18605" t="21062"/>
          <a:stretch/>
        </p:blipFill>
        <p:spPr>
          <a:xfrm>
            <a:off x="1859407" y="970292"/>
            <a:ext cx="5425172" cy="3747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>
            <p:ph type="title"/>
          </p:nvPr>
        </p:nvSpPr>
        <p:spPr>
          <a:xfrm>
            <a:off x="152430" y="2150857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</a:rPr>
              <a:t>Let’s Ride Together!</a:t>
            </a:r>
            <a:endParaRPr b="1" i="1">
              <a:solidFill>
                <a:srgbClr val="FFFFFF"/>
              </a:solidFill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11" y="313268"/>
            <a:ext cx="764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Activities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70300"/>
            <a:ext cx="764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Coordinated 5 major supported ride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Highlighted Club’s legacy with year-long 50th Anniversary celebration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Performed major website revamp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Continued Ride Calendar activities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Donated to 7 cycling </a:t>
            </a:r>
            <a:r>
              <a:rPr lang="en"/>
              <a:t>advocacy organizations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Conducted 5 major ride surveys and 1 membership survey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Recognized volunteers at fall brunch/ride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Reconfigured some Executive Committee positions/responsibilities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Displayed WCBC table at Bike Delaware Summit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Represented WCBC at JAM extension ribbon cutting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25043" l="20574" r="10819" t="0"/>
          <a:stretch/>
        </p:blipFill>
        <p:spPr>
          <a:xfrm>
            <a:off x="7218500" y="1672224"/>
            <a:ext cx="1840971" cy="15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308596"/>
            <a:ext cx="744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2023 Challenges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50801" y="1100950"/>
            <a:ext cx="391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Leadership vacancies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Weather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7001" y="1122701"/>
            <a:ext cx="4674600" cy="35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via BikeReg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891" y="1159953"/>
            <a:ext cx="5107371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74364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Event Participation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960366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613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 Methods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3698" t="19555"/>
          <a:stretch/>
        </p:blipFill>
        <p:spPr>
          <a:xfrm>
            <a:off x="2535433" y="1241973"/>
            <a:ext cx="3907274" cy="30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80270" l="0" r="0" t="3601"/>
          <a:stretch/>
        </p:blipFill>
        <p:spPr>
          <a:xfrm>
            <a:off x="2213288" y="4388373"/>
            <a:ext cx="4971801" cy="7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75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Plans &amp; Goals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33075"/>
            <a:ext cx="635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Act on results/recommendations from 2023 surveys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Run 4 major supported ride events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Increase </a:t>
            </a:r>
            <a:r>
              <a:rPr lang="en"/>
              <a:t>scheduled </a:t>
            </a:r>
            <a:r>
              <a:rPr i="1" lang="en"/>
              <a:t>Calendar Rides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Grow membership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Participate in </a:t>
            </a:r>
            <a:r>
              <a:rPr i="1" lang="en"/>
              <a:t>Ride of Silence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Train new Ride Leaders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Host Club member summer picnic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Recognize volunteers at fall brunch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Launch theme of </a:t>
            </a:r>
            <a:r>
              <a:rPr i="1" lang="en"/>
              <a:t>Ride Together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Create Club </a:t>
            </a:r>
            <a:r>
              <a:rPr i="1" lang="en"/>
              <a:t>Discord</a:t>
            </a:r>
            <a:r>
              <a:rPr lang="en"/>
              <a:t> community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Finetune Executive </a:t>
            </a:r>
            <a:r>
              <a:rPr lang="en"/>
              <a:t>Committee members’ responsibilities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Continue updating website material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12380" l="0" r="3493" t="21018"/>
          <a:stretch/>
        </p:blipFill>
        <p:spPr>
          <a:xfrm>
            <a:off x="6342725" y="1278850"/>
            <a:ext cx="2656050" cy="24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97600"/>
            <a:ext cx="720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Awards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026000"/>
            <a:ext cx="2256600" cy="15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Mark Belmont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Rita Law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Holly Maddams 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b="0" l="15732" r="9668" t="16991"/>
          <a:stretch/>
        </p:blipFill>
        <p:spPr>
          <a:xfrm>
            <a:off x="2749756" y="1804128"/>
            <a:ext cx="1901875" cy="254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5">
            <a:alphaModFix/>
          </a:blip>
          <a:srcRect b="36385" l="32453" r="37753" t="14623"/>
          <a:stretch/>
        </p:blipFill>
        <p:spPr>
          <a:xfrm>
            <a:off x="4964175" y="1804125"/>
            <a:ext cx="1545376" cy="254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6">
            <a:alphaModFix/>
          </a:blip>
          <a:srcRect b="33949" l="17512" r="23840" t="0"/>
          <a:stretch/>
        </p:blipFill>
        <p:spPr>
          <a:xfrm>
            <a:off x="6846000" y="1804125"/>
            <a:ext cx="2187354" cy="254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734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Distinguished Service Award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970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Bill Ebbott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 rotWithShape="1">
          <a:blip r:embed="rId4">
            <a:alphaModFix/>
          </a:blip>
          <a:srcRect b="31598" l="62930" r="0" t="-1818"/>
          <a:stretch/>
        </p:blipFill>
        <p:spPr>
          <a:xfrm>
            <a:off x="4250329" y="1145943"/>
            <a:ext cx="2860800" cy="361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