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2" roundtripDataSignature="AMtx7mhPRblD02YYZP5OGkrczWLLynXb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8AA6B24-0A26-4B8E-B120-6ADDE62500C1}">
  <a:tblStyle styleId="{68AA6B24-0A26-4B8E-B120-6ADDE62500C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0.jpg"/><Relationship Id="rId5" Type="http://schemas.openxmlformats.org/officeDocument/2006/relationships/image" Target="../media/image13.jpg"/><Relationship Id="rId6" Type="http://schemas.openxmlformats.org/officeDocument/2006/relationships/image" Target="../media/image17.jpg"/><Relationship Id="rId7" Type="http://schemas.openxmlformats.org/officeDocument/2006/relationships/image" Target="../media/image19.jpg"/><Relationship Id="rId8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10631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Welcome</a:t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61963" y="3115716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"/>
              <a:t>WCBC Annual Business Meeting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"/>
              <a:t>February 5, 2024</a:t>
            </a:r>
            <a:endParaRPr/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608" y="433927"/>
            <a:ext cx="1623325" cy="1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/>
          <p:nvPr>
            <p:ph type="title"/>
          </p:nvPr>
        </p:nvSpPr>
        <p:spPr>
          <a:xfrm>
            <a:off x="573575" y="367386"/>
            <a:ext cx="61467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Many Thanks to Our 2023 Volunteers</a:t>
            </a:r>
            <a:endParaRPr/>
          </a:p>
        </p:txBody>
      </p:sp>
      <p:sp>
        <p:nvSpPr>
          <p:cNvPr id="126" name="Google Shape;126;p10"/>
          <p:cNvSpPr txBox="1"/>
          <p:nvPr>
            <p:ph idx="1" type="body"/>
          </p:nvPr>
        </p:nvSpPr>
        <p:spPr>
          <a:xfrm>
            <a:off x="713297" y="1214682"/>
            <a:ext cx="1552500" cy="3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50">
                <a:solidFill>
                  <a:schemeClr val="dk1"/>
                </a:solidFill>
              </a:rPr>
              <a:t>Tom Brazill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50">
                <a:solidFill>
                  <a:schemeClr val="dk1"/>
                </a:solidFill>
              </a:rPr>
              <a:t>Jeff Bricker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50">
                <a:solidFill>
                  <a:schemeClr val="dk1"/>
                </a:solidFill>
              </a:rPr>
              <a:t>Diane Burns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50">
                <a:solidFill>
                  <a:schemeClr val="dk1"/>
                </a:solidFill>
              </a:rPr>
              <a:t>Deanna Cain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50">
                <a:solidFill>
                  <a:schemeClr val="dk1"/>
                </a:solidFill>
              </a:rPr>
              <a:t>Gary Cain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50">
                <a:solidFill>
                  <a:schemeClr val="dk1"/>
                </a:solidFill>
              </a:rPr>
              <a:t>Bob Conley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50">
                <a:solidFill>
                  <a:schemeClr val="dk1"/>
                </a:solidFill>
              </a:rPr>
              <a:t>Jaymi Cook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50">
                <a:solidFill>
                  <a:schemeClr val="dk1"/>
                </a:solidFill>
              </a:rPr>
              <a:t>Christine Cornish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50">
                <a:solidFill>
                  <a:schemeClr val="dk1"/>
                </a:solidFill>
              </a:rPr>
              <a:t>Kim Corrigan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50">
                <a:solidFill>
                  <a:schemeClr val="dk1"/>
                </a:solidFill>
              </a:rPr>
              <a:t>Mary Cressman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50">
                <a:solidFill>
                  <a:schemeClr val="dk1"/>
                </a:solidFill>
              </a:rPr>
              <a:t>Brian Donovan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50">
                <a:solidFill>
                  <a:schemeClr val="dk1"/>
                </a:solidFill>
              </a:rPr>
              <a:t>Brian Dougherty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50">
                <a:solidFill>
                  <a:schemeClr val="dk1"/>
                </a:solidFill>
              </a:rPr>
              <a:t>Bill Ebbott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50">
                <a:solidFill>
                  <a:schemeClr val="dk1"/>
                </a:solidFill>
              </a:rPr>
              <a:t>Barb Gallagher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50">
                <a:solidFill>
                  <a:schemeClr val="dk1"/>
                </a:solidFill>
              </a:rPr>
              <a:t>Jay Gallagher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50">
                <a:solidFill>
                  <a:schemeClr val="dk1"/>
                </a:solidFill>
              </a:rPr>
              <a:t>Larry Galpin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50">
                <a:solidFill>
                  <a:schemeClr val="dk1"/>
                </a:solidFill>
              </a:rPr>
              <a:t>Karl Hassler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150">
                <a:solidFill>
                  <a:schemeClr val="dk1"/>
                </a:solidFill>
              </a:rPr>
              <a:t>JW Haupt</a:t>
            </a:r>
            <a:endParaRPr sz="1150"/>
          </a:p>
        </p:txBody>
      </p:sp>
      <p:pic>
        <p:nvPicPr>
          <p:cNvPr id="127" name="Google Shape;12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0"/>
          <p:cNvPicPr preferRelativeResize="0"/>
          <p:nvPr/>
        </p:nvPicPr>
        <p:blipFill rotWithShape="1">
          <a:blip r:embed="rId4">
            <a:alphaModFix/>
          </a:blip>
          <a:srcRect b="0" l="0" r="8020" t="0"/>
          <a:stretch/>
        </p:blipFill>
        <p:spPr>
          <a:xfrm>
            <a:off x="5460925" y="1277925"/>
            <a:ext cx="3598550" cy="293433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0"/>
          <p:cNvSpPr txBox="1"/>
          <p:nvPr/>
        </p:nvSpPr>
        <p:spPr>
          <a:xfrm>
            <a:off x="2490135" y="1193813"/>
            <a:ext cx="1623900" cy="3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April Hogan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 Hunnum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Carol Ireland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Denise Johnson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Randy Kunkle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Mike Katz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Rita Law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 Lyons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Lonni Lehman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Holly Maddams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Carol MacQueen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Robert McBride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Stephanie McBride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Ceci McCormick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John McCormick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Jeff Miller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Suzanne Mitchell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 McNulty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0"/>
          <p:cNvSpPr txBox="1"/>
          <p:nvPr/>
        </p:nvSpPr>
        <p:spPr>
          <a:xfrm>
            <a:off x="4114027" y="1193829"/>
            <a:ext cx="1439400" cy="31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Susan McNulty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Dinesh Mistry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Glenn Nichols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Thalia Pappas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Rahul Patil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Yvonne Patterson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Jeff Phillips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 Phillips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Jamie Plower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Frank Romedio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José Rodríguez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Brigitte Sheehan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Jay Sladewski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Gail Schneiders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Carl Stevens 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Bob Stover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James Wilson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 txBox="1"/>
          <p:nvPr>
            <p:ph type="title"/>
          </p:nvPr>
        </p:nvSpPr>
        <p:spPr>
          <a:xfrm>
            <a:off x="311700" y="370075"/>
            <a:ext cx="7403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Ride Leaders</a:t>
            </a:r>
            <a:endParaRPr/>
          </a:p>
        </p:txBody>
      </p:sp>
      <p:pic>
        <p:nvPicPr>
          <p:cNvPr id="136" name="Google Shape;13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1"/>
          <p:cNvPicPr preferRelativeResize="0"/>
          <p:nvPr/>
        </p:nvPicPr>
        <p:blipFill rotWithShape="1">
          <a:blip r:embed="rId4">
            <a:alphaModFix/>
          </a:blip>
          <a:srcRect b="12561" l="3792" r="53406" t="3627"/>
          <a:stretch/>
        </p:blipFill>
        <p:spPr>
          <a:xfrm>
            <a:off x="3734043" y="1269475"/>
            <a:ext cx="1667449" cy="3265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1"/>
          <p:cNvSpPr txBox="1"/>
          <p:nvPr/>
        </p:nvSpPr>
        <p:spPr>
          <a:xfrm>
            <a:off x="873264" y="1222295"/>
            <a:ext cx="23481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Ride Leader                 #</a:t>
            </a:r>
            <a:endParaRPr b="1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Brian Donovan		41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Jay Gallagher		35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Patrick Karani		32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Bill Ebbott		         31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Mike Wilde		         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JW Haupt		         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Natalie Zemaitis		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Rita Law		         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Jim Broscious		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Brian Albin	           	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Emily Ciancio		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Jeff Manlove		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Mary Cressman		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Jeff Bricker	           	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1"/>
          <p:cNvSpPr txBox="1"/>
          <p:nvPr/>
        </p:nvSpPr>
        <p:spPr>
          <a:xfrm>
            <a:off x="5914171" y="1116551"/>
            <a:ext cx="23481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Ride Leader                 #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Barb Gallagher	         7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 Brazil	                  	7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Jon Ripson	          	6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Holly Maddams		5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Jose Rodriguez		4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 Hitchcock		3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George Holoman		3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Richard Fernandes	3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Deanna Cain		2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 O'Hara		1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Glenn Nichols		1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Jaymi Cook		1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Stephen Arnold		1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Jeremy Butler		1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Franz Kappel		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"/>
          <p:cNvSpPr txBox="1"/>
          <p:nvPr>
            <p:ph type="title"/>
          </p:nvPr>
        </p:nvSpPr>
        <p:spPr>
          <a:xfrm>
            <a:off x="311700" y="445025"/>
            <a:ext cx="5871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Major Ride Event Coordinators</a:t>
            </a:r>
            <a:endParaRPr/>
          </a:p>
        </p:txBody>
      </p:sp>
      <p:sp>
        <p:nvSpPr>
          <p:cNvPr id="145" name="Google Shape;145;p12"/>
          <p:cNvSpPr txBox="1"/>
          <p:nvPr>
            <p:ph idx="1" type="body"/>
          </p:nvPr>
        </p:nvSpPr>
        <p:spPr>
          <a:xfrm>
            <a:off x="311700" y="1152475"/>
            <a:ext cx="5789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Brian Donovan			Icicle Metric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Fred Hartman			Doublecross Metric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Bill Ebbott				50th Anniversary Tour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Bill Ebbott				Shorefire Century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/>
              <a:t>Dinesh Mistry			Savage Century</a:t>
            </a:r>
            <a:endParaRPr/>
          </a:p>
        </p:txBody>
      </p:sp>
      <p:pic>
        <p:nvPicPr>
          <p:cNvPr id="146" name="Google Shape;14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3253" y="678197"/>
            <a:ext cx="996832" cy="7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3250" y="1466673"/>
            <a:ext cx="996824" cy="92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13250" y="3210825"/>
            <a:ext cx="1019526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14069" y="3850489"/>
            <a:ext cx="1017902" cy="7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2"/>
          <p:cNvPicPr preferRelativeResize="0"/>
          <p:nvPr/>
        </p:nvPicPr>
        <p:blipFill rotWithShape="1">
          <a:blip r:embed="rId8">
            <a:alphaModFix/>
          </a:blip>
          <a:srcRect b="0" l="35950" r="39006" t="69839"/>
          <a:stretch/>
        </p:blipFill>
        <p:spPr>
          <a:xfrm>
            <a:off x="6402713" y="2455675"/>
            <a:ext cx="1017898" cy="688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/>
          <p:nvPr>
            <p:ph type="title"/>
          </p:nvPr>
        </p:nvSpPr>
        <p:spPr>
          <a:xfrm>
            <a:off x="232065" y="236132"/>
            <a:ext cx="7459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WCBC Executive Committee Election Finals</a:t>
            </a:r>
            <a:endParaRPr/>
          </a:p>
        </p:txBody>
      </p:sp>
      <p:pic>
        <p:nvPicPr>
          <p:cNvPr id="157" name="Google Shape;1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8" name="Google Shape;158;p13"/>
          <p:cNvGraphicFramePr/>
          <p:nvPr/>
        </p:nvGraphicFramePr>
        <p:xfrm>
          <a:off x="2575952" y="8088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{68AA6B24-0A26-4B8E-B120-6ADDE62500C1}</a:tableStyleId>
              </a:tblPr>
              <a:tblGrid>
                <a:gridCol w="1941125"/>
                <a:gridCol w="3721875"/>
              </a:tblGrid>
              <a:tr h="32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Deanna Cain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President/Communications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Bill Ebbott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VP/Major Ride Director/Shorefire Chair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Marty Lessner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Treasurer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Brian Donovan 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Icicle Chair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Fred Hartman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Doublecross Chair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Mike Katz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Safety &amp; Education Chair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TBA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Ride Captain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TBA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Social Group Activities Chair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Dinesh Mistry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Savage Chair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Allison Wong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/>
                        <a:t>Webmaster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/>
          <p:nvPr>
            <p:ph type="title"/>
          </p:nvPr>
        </p:nvSpPr>
        <p:spPr>
          <a:xfrm>
            <a:off x="236749" y="1382604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164" name="Google Shape;1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91359" y="2275940"/>
            <a:ext cx="3969514" cy="192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5"/>
          <p:cNvPicPr preferRelativeResize="0"/>
          <p:nvPr/>
        </p:nvPicPr>
        <p:blipFill rotWithShape="1">
          <a:blip r:embed="rId3">
            <a:alphaModFix/>
          </a:blip>
          <a:srcRect b="8306" l="24669" r="18604" t="21062"/>
          <a:stretch/>
        </p:blipFill>
        <p:spPr>
          <a:xfrm>
            <a:off x="1859407" y="970292"/>
            <a:ext cx="5425172" cy="374752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5"/>
          <p:cNvSpPr txBox="1"/>
          <p:nvPr>
            <p:ph type="title"/>
          </p:nvPr>
        </p:nvSpPr>
        <p:spPr>
          <a:xfrm>
            <a:off x="152430" y="2150857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i="1" lang="en">
                <a:solidFill>
                  <a:srgbClr val="FFFFFF"/>
                </a:solidFill>
              </a:rPr>
              <a:t>Let’s Ride Together!</a:t>
            </a:r>
            <a:endParaRPr b="1" i="1">
              <a:solidFill>
                <a:srgbClr val="FFFFFF"/>
              </a:solidFill>
            </a:endParaRPr>
          </a:p>
        </p:txBody>
      </p:sp>
      <p:pic>
        <p:nvPicPr>
          <p:cNvPr id="172" name="Google Shape;17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type="title"/>
          </p:nvPr>
        </p:nvSpPr>
        <p:spPr>
          <a:xfrm>
            <a:off x="311711" y="313268"/>
            <a:ext cx="764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2023 Activities</a:t>
            </a:r>
            <a:endParaRPr/>
          </a:p>
        </p:txBody>
      </p:sp>
      <p:sp>
        <p:nvSpPr>
          <p:cNvPr id="62" name="Google Shape;62;p2"/>
          <p:cNvSpPr txBox="1"/>
          <p:nvPr>
            <p:ph idx="1" type="body"/>
          </p:nvPr>
        </p:nvSpPr>
        <p:spPr>
          <a:xfrm>
            <a:off x="311700" y="970300"/>
            <a:ext cx="7642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Coordinated 5 major supported ride events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Highlighted Club’s legacy with year-long 50th Anniversary celebration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Performed major website revamp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Continued Ride Calendar activities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Donated to 7 cycling advocacy organizations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Conducted 5 major ride surveys and 1 membership survey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Recognized volunteers at fall brunch/ride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Reconfigured some Executive Committee positions/responsibilities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Displayed WCBC table at Bike Delaware Summit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Represented WCBC at JAM extension ribbon cutting</a:t>
            </a:r>
            <a:endParaRPr/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4">
            <a:alphaModFix/>
          </a:blip>
          <a:srcRect b="25043" l="20574" r="10818" t="0"/>
          <a:stretch/>
        </p:blipFill>
        <p:spPr>
          <a:xfrm>
            <a:off x="7218500" y="1672224"/>
            <a:ext cx="1840971" cy="15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/>
          <p:nvPr>
            <p:ph type="title"/>
          </p:nvPr>
        </p:nvSpPr>
        <p:spPr>
          <a:xfrm>
            <a:off x="311700" y="308596"/>
            <a:ext cx="744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 2023 Challenges</a:t>
            </a:r>
            <a:endParaRPr/>
          </a:p>
        </p:txBody>
      </p:sp>
      <p:sp>
        <p:nvSpPr>
          <p:cNvPr id="70" name="Google Shape;70;p3"/>
          <p:cNvSpPr txBox="1"/>
          <p:nvPr>
            <p:ph idx="1" type="body"/>
          </p:nvPr>
        </p:nvSpPr>
        <p:spPr>
          <a:xfrm>
            <a:off x="250801" y="1100950"/>
            <a:ext cx="3913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Finances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Leadership vacancies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Weather</a:t>
            </a:r>
            <a:endParaRPr/>
          </a:p>
        </p:txBody>
      </p:sp>
      <p:pic>
        <p:nvPicPr>
          <p:cNvPr id="71" name="Google Shape;7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7001" y="1122701"/>
            <a:ext cx="4674600" cy="350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Membership via BikeReg</a:t>
            </a:r>
            <a:endParaRPr/>
          </a:p>
        </p:txBody>
      </p:sp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5891" y="1159953"/>
            <a:ext cx="5107371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/>
          <p:nvPr>
            <p:ph type="title"/>
          </p:nvPr>
        </p:nvSpPr>
        <p:spPr>
          <a:xfrm>
            <a:off x="311700" y="445025"/>
            <a:ext cx="7436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Supported Event Participation</a:t>
            </a:r>
            <a:endParaRPr/>
          </a:p>
        </p:txBody>
      </p:sp>
      <p:pic>
        <p:nvPicPr>
          <p:cNvPr id="85" name="Google Shape;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70125"/>
            <a:ext cx="7960366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/>
          <p:nvPr>
            <p:ph type="title"/>
          </p:nvPr>
        </p:nvSpPr>
        <p:spPr>
          <a:xfrm>
            <a:off x="311700" y="445025"/>
            <a:ext cx="613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Communications Methods</a:t>
            </a:r>
            <a:endParaRPr/>
          </a:p>
        </p:txBody>
      </p:sp>
      <p:pic>
        <p:nvPicPr>
          <p:cNvPr id="92" name="Google Shape;92;p6"/>
          <p:cNvPicPr preferRelativeResize="0"/>
          <p:nvPr/>
        </p:nvPicPr>
        <p:blipFill rotWithShape="1">
          <a:blip r:embed="rId3">
            <a:alphaModFix/>
          </a:blip>
          <a:srcRect b="0" l="0" r="3698" t="19555"/>
          <a:stretch/>
        </p:blipFill>
        <p:spPr>
          <a:xfrm>
            <a:off x="2535433" y="1241973"/>
            <a:ext cx="3907274" cy="30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6"/>
          <p:cNvPicPr preferRelativeResize="0"/>
          <p:nvPr/>
        </p:nvPicPr>
        <p:blipFill rotWithShape="1">
          <a:blip r:embed="rId3">
            <a:alphaModFix/>
          </a:blip>
          <a:srcRect b="80270" l="0" r="0" t="3601"/>
          <a:stretch/>
        </p:blipFill>
        <p:spPr>
          <a:xfrm>
            <a:off x="2213288" y="4388373"/>
            <a:ext cx="4971801" cy="7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/>
          <p:nvPr>
            <p:ph type="title"/>
          </p:nvPr>
        </p:nvSpPr>
        <p:spPr>
          <a:xfrm>
            <a:off x="311700" y="445025"/>
            <a:ext cx="755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2024 Plans &amp; Goals</a:t>
            </a:r>
            <a:endParaRPr/>
          </a:p>
        </p:txBody>
      </p:sp>
      <p:sp>
        <p:nvSpPr>
          <p:cNvPr id="100" name="Google Shape;100;p7"/>
          <p:cNvSpPr txBox="1"/>
          <p:nvPr>
            <p:ph idx="1" type="body"/>
          </p:nvPr>
        </p:nvSpPr>
        <p:spPr>
          <a:xfrm>
            <a:off x="311700" y="1133075"/>
            <a:ext cx="6354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Act on results/recommendations from 2023 surveys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Run 4 major supported ride events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Increase scheduled </a:t>
            </a:r>
            <a:r>
              <a:rPr i="1" lang="en"/>
              <a:t>Calendar Rides</a:t>
            </a:r>
            <a:endParaRPr i="1"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Grow membership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Participate in </a:t>
            </a:r>
            <a:r>
              <a:rPr i="1" lang="en"/>
              <a:t>Ride of Silence</a:t>
            </a:r>
            <a:endParaRPr i="1"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Train new Ride Leaders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Host Club member summer picnic 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Recognize volunteers at fall brunch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Launch theme of </a:t>
            </a:r>
            <a:r>
              <a:rPr i="1" lang="en"/>
              <a:t>Ride Together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Create Club </a:t>
            </a:r>
            <a:r>
              <a:rPr i="1" lang="en"/>
              <a:t>Discord</a:t>
            </a:r>
            <a:r>
              <a:rPr lang="en"/>
              <a:t> community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Finetune Executive Committee members’ responsibilities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Continue updating website material</a:t>
            </a:r>
            <a:endParaRPr/>
          </a:p>
        </p:txBody>
      </p:sp>
      <p:pic>
        <p:nvPicPr>
          <p:cNvPr id="101" name="Google Shape;10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7"/>
          <p:cNvPicPr preferRelativeResize="0"/>
          <p:nvPr/>
        </p:nvPicPr>
        <p:blipFill rotWithShape="1">
          <a:blip r:embed="rId4">
            <a:alphaModFix/>
          </a:blip>
          <a:srcRect b="12380" l="0" r="3492" t="21017"/>
          <a:stretch/>
        </p:blipFill>
        <p:spPr>
          <a:xfrm>
            <a:off x="6342725" y="1278850"/>
            <a:ext cx="2656050" cy="244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>
            <p:ph type="title"/>
          </p:nvPr>
        </p:nvSpPr>
        <p:spPr>
          <a:xfrm>
            <a:off x="311700" y="397600"/>
            <a:ext cx="7206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Service Awards</a:t>
            </a:r>
            <a:endParaRPr/>
          </a:p>
        </p:txBody>
      </p:sp>
      <p:sp>
        <p:nvSpPr>
          <p:cNvPr id="108" name="Google Shape;108;p8"/>
          <p:cNvSpPr txBox="1"/>
          <p:nvPr>
            <p:ph idx="1" type="body"/>
          </p:nvPr>
        </p:nvSpPr>
        <p:spPr>
          <a:xfrm>
            <a:off x="311700" y="1026000"/>
            <a:ext cx="2256600" cy="15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Mark Belmont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Rita Law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Holly Maddams </a:t>
            </a:r>
            <a:endParaRPr/>
          </a:p>
        </p:txBody>
      </p:sp>
      <p:pic>
        <p:nvPicPr>
          <p:cNvPr id="109" name="Google Shape;10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8"/>
          <p:cNvPicPr preferRelativeResize="0"/>
          <p:nvPr/>
        </p:nvPicPr>
        <p:blipFill rotWithShape="1">
          <a:blip r:embed="rId4">
            <a:alphaModFix/>
          </a:blip>
          <a:srcRect b="0" l="15732" r="9668" t="16991"/>
          <a:stretch/>
        </p:blipFill>
        <p:spPr>
          <a:xfrm>
            <a:off x="2749756" y="1804128"/>
            <a:ext cx="1901875" cy="254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8"/>
          <p:cNvPicPr preferRelativeResize="0"/>
          <p:nvPr/>
        </p:nvPicPr>
        <p:blipFill rotWithShape="1">
          <a:blip r:embed="rId5">
            <a:alphaModFix/>
          </a:blip>
          <a:srcRect b="36384" l="32453" r="37753" t="14623"/>
          <a:stretch/>
        </p:blipFill>
        <p:spPr>
          <a:xfrm>
            <a:off x="4964175" y="1804125"/>
            <a:ext cx="1545376" cy="254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8"/>
          <p:cNvPicPr preferRelativeResize="0"/>
          <p:nvPr/>
        </p:nvPicPr>
        <p:blipFill rotWithShape="1">
          <a:blip r:embed="rId6">
            <a:alphaModFix/>
          </a:blip>
          <a:srcRect b="33949" l="17512" r="23840" t="0"/>
          <a:stretch/>
        </p:blipFill>
        <p:spPr>
          <a:xfrm>
            <a:off x="6846000" y="1804125"/>
            <a:ext cx="2187354" cy="2541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>
            <p:ph type="title"/>
          </p:nvPr>
        </p:nvSpPr>
        <p:spPr>
          <a:xfrm>
            <a:off x="311700" y="445025"/>
            <a:ext cx="7347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Distinguished Service Award</a:t>
            </a:r>
            <a:endParaRPr/>
          </a:p>
        </p:txBody>
      </p:sp>
      <p:sp>
        <p:nvSpPr>
          <p:cNvPr id="118" name="Google Shape;118;p9"/>
          <p:cNvSpPr txBox="1"/>
          <p:nvPr>
            <p:ph idx="1" type="body"/>
          </p:nvPr>
        </p:nvSpPr>
        <p:spPr>
          <a:xfrm>
            <a:off x="311700" y="9703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Bill Ebbott</a:t>
            </a:r>
            <a:endParaRPr/>
          </a:p>
        </p:txBody>
      </p:sp>
      <p:pic>
        <p:nvPicPr>
          <p:cNvPr id="119" name="Google Shape;11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6476" y="87275"/>
            <a:ext cx="883000" cy="8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9"/>
          <p:cNvPicPr preferRelativeResize="0"/>
          <p:nvPr/>
        </p:nvPicPr>
        <p:blipFill rotWithShape="1">
          <a:blip r:embed="rId4">
            <a:alphaModFix/>
          </a:blip>
          <a:srcRect b="31598" l="62930" r="0" t="-1818"/>
          <a:stretch/>
        </p:blipFill>
        <p:spPr>
          <a:xfrm>
            <a:off x="4250329" y="1145943"/>
            <a:ext cx="2860800" cy="361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